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134F7E8-CB5A-433E-9982-C6CEFB000F80}">
  <a:tblStyle styleId="{E134F7E8-CB5A-433E-9982-C6CEFB000F8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92b79cf06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92b79cf0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3bd8c757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3bd8c75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VDH7TFyXKdVLfbWYYaSO_BkNUsYXADEypCZ14BJfZpQ/view" TargetMode="External"/><Relationship Id="rId10" Type="http://schemas.openxmlformats.org/officeDocument/2006/relationships/hyperlink" Target="https://docs.google.com/presentation/d/1Vu7OR3SBt4DXmKhWez2ngL6kd-MkSqCV06b9M65sKiY/view" TargetMode="External"/><Relationship Id="rId13" Type="http://schemas.openxmlformats.org/officeDocument/2006/relationships/hyperlink" Target="https://docs.google.com/presentation/d/1Bxkrvvmw_rNQcRrHRoXf0AymvkiCxaGQY6T5AZO1P0s/view" TargetMode="External"/><Relationship Id="rId12" Type="http://schemas.openxmlformats.org/officeDocument/2006/relationships/hyperlink" Target="https://docs.google.com/presentation/d/1bydW_9S6pp5qjFVlqShMvC-WIAtTIVaJrTj54wf4C_E/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hyperlink" Target="https://docs.google.com/presentation/d/1oY7PU6kUFdpmFkoP0psKhZADL7dBs5nFn-7OD9G-ahY/view" TargetMode="External"/><Relationship Id="rId15" Type="http://schemas.openxmlformats.org/officeDocument/2006/relationships/hyperlink" Target="https://docs.google.com/presentation/d/1DfZUGpQFhQOD2RfH1S0mervL4HdynohQojuPQ3y-znA/view" TargetMode="External"/><Relationship Id="rId14" Type="http://schemas.openxmlformats.org/officeDocument/2006/relationships/hyperlink" Target="https://docs.google.com/presentation/d/1AB3qvtO1di7PQNSPM_w8h9uzA_wFk2V2Varth0bUziY/view" TargetMode="External"/><Relationship Id="rId17" Type="http://schemas.openxmlformats.org/officeDocument/2006/relationships/hyperlink" Target="https://docs.google.com/presentation/d/12KSIcD6xm55B0priFXmvqpgDQgdrxdikIJFtufojjFs/view" TargetMode="External"/><Relationship Id="rId16" Type="http://schemas.openxmlformats.org/officeDocument/2006/relationships/hyperlink" Target="https://docs.google.com/presentation/d/1C26B0_AfjqLwFz3GfwjqvpBxjk2Yspfpq7dL1US6v4E/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Y_J_l5kBb-cMvg9Oxh2p7b3E6buEZcAVkJZ-yeumBDY/view" TargetMode="External"/><Relationship Id="rId18" Type="http://schemas.openxmlformats.org/officeDocument/2006/relationships/hyperlink" Target="https://docs.google.com/presentation/d/1DERc7t3ikQNB-87e0OoC7zCYWSRSMmP1nNwEIHS3yXQ/view" TargetMode="External"/><Relationship Id="rId7" Type="http://schemas.openxmlformats.org/officeDocument/2006/relationships/hyperlink" Target="https://docs.google.com/presentation/d/1ADhtMj5IxbrY05KQhQY6c-sxtTTleqp9-J712YbCDDM/view" TargetMode="External"/><Relationship Id="rId8" Type="http://schemas.openxmlformats.org/officeDocument/2006/relationships/hyperlink" Target="https://docs.google.com/presentation/d/1HMmU5Q23uxhuFbY02fCu44uyWwBOqF1daND7Xpp5cdo/view" TargetMode="External"/></Relationships>
</file>

<file path=ppt/slides/_rels/slide2.xml.rels><?xml version="1.0" encoding="UTF-8" standalone="yes"?><Relationships xmlns="http://schemas.openxmlformats.org/package/2006/relationships"><Relationship Id="rId11" Type="http://schemas.openxmlformats.org/officeDocument/2006/relationships/hyperlink" Target="https://docs.google.com/presentation/d/1VDH7TFyXKdVLfbWYYaSO_BkNUsYXADEypCZ14BJfZpQ/view" TargetMode="External"/><Relationship Id="rId10" Type="http://schemas.openxmlformats.org/officeDocument/2006/relationships/hyperlink" Target="https://docs.google.com/presentation/d/1Vu7OR3SBt4DXmKhWez2ngL6kd-MkSqCV06b9M65sKiY/view"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hyperlink" Target="https://docs.google.com/presentation/d/1oY7PU6kUFdpmFkoP0psKhZADL7dBs5nFn-7OD9G-ahY/view" TargetMode="External"/><Relationship Id="rId5" Type="http://schemas.openxmlformats.org/officeDocument/2006/relationships/hyperlink" Target="https://docs.google.com/presentation/d/1Y_J_l5kBb-cMvg9Oxh2p7b3E6buEZcAVkJZ-yeumBDY/view" TargetMode="External"/><Relationship Id="rId6" Type="http://schemas.openxmlformats.org/officeDocument/2006/relationships/hyperlink" Target="https://docs.google.com/presentation/d/1ADhtMj5IxbrY05KQhQY6c-sxtTTleqp9-J712YbCDDM/view" TargetMode="External"/><Relationship Id="rId7" Type="http://schemas.openxmlformats.org/officeDocument/2006/relationships/hyperlink" Target="https://docs.google.com/presentation/d/1ADhtMj5IxbrY05KQhQY6c-sxtTTleqp9-J712YbCDDM/view" TargetMode="External"/><Relationship Id="rId8" Type="http://schemas.openxmlformats.org/officeDocument/2006/relationships/hyperlink" Target="https://docs.google.com/presentation/d/1HMmU5Q23uxhuFbY02fCu44uyWwBOqF1daND7Xpp5cdo/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{E134F7E8-CB5A-433E-9982-C6CEFB000F80}</a:tableStyleId>
              </a:tblPr>
              <a:tblGrid>
                <a:gridCol w="1633350"/>
                <a:gridCol w="4045800"/>
                <a:gridCol w="3669725"/>
              </a:tblGrid>
              <a:tr h="251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4: Comparing African Independence Movements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24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Pan-Africanism influence independence strategies across different African nations?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624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041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Comparing African Independence Movements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Five Versions - </a:t>
                      </a:r>
                      <a:r>
                        <a:rPr lang="en" sz="1200">
                          <a:solidFill>
                            <a:schemeClr val="dk1"/>
                          </a:solidFill>
                          <a:latin typeface="Inter"/>
                          <a:ea typeface="Inter"/>
                          <a:cs typeface="Inter"/>
                          <a:sym typeface="Inter"/>
                        </a:rPr>
                        <a:t>Comparing African Independence Movements Student Worksheet + Exemplars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Version A: Kenya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Version B: Ghana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Version C: Congo</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Version D: Nigeria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Version E: Algeria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Five Versions - Printed Student Handouts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Version A: Kenya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Version B: Ghana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Version C: Congo</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Version D: Nigeria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7"/>
                        </a:rPr>
                        <a:t>Version E: Algeria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624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7249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8"/>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(120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{E134F7E8-CB5A-433E-9982-C6CEFB000F80}</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Comparing African Independence Movements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content using slides 1-9 of the </a:t>
                      </a:r>
                      <a:r>
                        <a:rPr lang="en" sz="1200" u="sng">
                          <a:solidFill>
                            <a:schemeClr val="accent5"/>
                          </a:solidFill>
                          <a:latin typeface="Inter"/>
                          <a:ea typeface="Inter"/>
                          <a:cs typeface="Inter"/>
                          <a:sym typeface="Inter"/>
                          <a:hlinkClick r:id="rId5">
                            <a:extLst>
                              <a:ext uri="{A12FA001-AC4F-418D-AE19-62706E023703}">
                                <ahyp:hlinkClr val="tx"/>
                              </a:ext>
                            </a:extLst>
                          </a:hlinkClick>
                        </a:rPr>
                        <a:t>Comparing African Independence Movements Presentation.</a:t>
                      </a:r>
                      <a:r>
                        <a:rPr lang="en" sz="1200">
                          <a:solidFill>
                            <a:schemeClr val="dk1"/>
                          </a:solidFill>
                          <a:latin typeface="Inter"/>
                          <a:ea typeface="Inter"/>
                          <a:cs typeface="Inter"/>
                          <a:sym typeface="Inter"/>
                        </a:rPr>
                        <a:t> Students will complete the guided notes (page 1) in the </a:t>
                      </a:r>
                      <a:r>
                        <a:rPr lang="en" sz="1200" u="sng">
                          <a:solidFill>
                            <a:schemeClr val="accent5"/>
                          </a:solidFill>
                          <a:latin typeface="Inter"/>
                          <a:ea typeface="Inter"/>
                          <a:cs typeface="Inter"/>
                          <a:sym typeface="Inter"/>
                          <a:hlinkClick r:id="rId6">
                            <a:extLst>
                              <a:ext uri="{A12FA001-AC4F-418D-AE19-62706E023703}">
                                <ahyp:hlinkClr val="tx"/>
                              </a:ext>
                            </a:extLst>
                          </a:hlinkClick>
                        </a:rPr>
                        <a:t>Comparing African Independence Movements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22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worksheet to the students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Go over slides 1-10 of the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guided notes and participate in class discussions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sources from five different nations during this time period through a document jigsaw. Within the Student Worksheet (5 versions linked below), students will complete the readings on pages 2-3 and answer the questions on page 4 to analyze the sources. Ideally, an equal number of students will be assigned to each source.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Divide the class into </a:t>
                      </a:r>
                      <a:r>
                        <a:rPr lang="en" sz="1200">
                          <a:latin typeface="Inter"/>
                          <a:ea typeface="Inter"/>
                          <a:cs typeface="Inter"/>
                          <a:sym typeface="Inter"/>
                        </a:rPr>
                        <a:t>5</a:t>
                      </a:r>
                      <a:r>
                        <a:rPr lang="en" sz="1200">
                          <a:solidFill>
                            <a:srgbClr val="000000"/>
                          </a:solidFill>
                          <a:latin typeface="Inter"/>
                          <a:ea typeface="Inter"/>
                          <a:cs typeface="Inter"/>
                          <a:sym typeface="Inter"/>
                        </a:rPr>
                        <a:t> sections and instruct students to pair up with one peer within their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 separate worksheet version to each of the </a:t>
                      </a:r>
                      <a:r>
                        <a:rPr lang="en" sz="1200">
                          <a:latin typeface="Inter"/>
                          <a:ea typeface="Inter"/>
                          <a:cs typeface="Inter"/>
                          <a:sym typeface="Inter"/>
                        </a:rPr>
                        <a:t>five</a:t>
                      </a:r>
                      <a:r>
                        <a:rPr lang="en" sz="1200">
                          <a:solidFill>
                            <a:srgbClr val="000000"/>
                          </a:solidFill>
                          <a:latin typeface="Inter"/>
                          <a:ea typeface="Inter"/>
                          <a:cs typeface="Inter"/>
                          <a:sym typeface="Inter"/>
                        </a:rPr>
                        <a:t> groups:</a:t>
                      </a:r>
                      <a:endParaRPr sz="1200">
                        <a:solidFill>
                          <a:srgbClr val="000000"/>
                        </a:solidFill>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7"/>
                        </a:rPr>
                        <a:t>Kenya</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8"/>
                        </a:rPr>
                        <a:t>Ghana</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9"/>
                        </a:rPr>
                        <a:t>Congo</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10"/>
                        </a:rPr>
                        <a:t>Nigeria</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11"/>
                        </a:rPr>
                        <a:t>Algeria</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progress and provide support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Move to assigned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assigned source and complete the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{E134F7E8-CB5A-433E-9982-C6CEFB000F80}</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Comparing African Independence Movements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share information learned about their assigned source. Have students get into groups of 5 with one person representing each reading. Then have one group of 5 surround another group. They should be standing across from a person who looked at the same source and should compare their understanding. Together, they will take notes in the table on page 5. Then the students in the inside circle will rotate to the right continuing to complete the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for students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timing and alert student for movement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r>
                        <a:rPr lang="en" sz="1200">
                          <a:latin typeface="Inter"/>
                          <a:ea typeface="Inter"/>
                          <a:cs typeface="Inter"/>
                          <a:sym typeface="Inter"/>
                        </a:rPr>
                        <a:t> and</a:t>
                      </a:r>
                      <a:r>
                        <a:rPr lang="en" sz="1200">
                          <a:solidFill>
                            <a:srgbClr val="000000"/>
                          </a:solidFill>
                          <a:latin typeface="Inter"/>
                          <a:ea typeface="Inter"/>
                          <a:cs typeface="Inter"/>
                          <a:sym typeface="Inter"/>
                        </a:rPr>
                        <a:t> </a:t>
                      </a:r>
                      <a:r>
                        <a:rPr lang="en" sz="1200">
                          <a:latin typeface="Inter"/>
                          <a:ea typeface="Inter"/>
                          <a:cs typeface="Inter"/>
                          <a:sym typeface="Inter"/>
                        </a:rPr>
                        <a:t>answer group section on worksheet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and complete group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lesson with the Comparison Graphic Organizer to make similarities and differences more explicit when considering African Independence Movements. Consider allowing students to choose a partner or use a grouping strategy like “Duos” found within the Best Practices Repository.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with directions and expectations for finding partners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the Comparison Graphic Organizer (page 6)</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Find partner</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Comparison</a:t>
                      </a:r>
                      <a:r>
                        <a:rPr lang="en" sz="1200">
                          <a:solidFill>
                            <a:srgbClr val="000000"/>
                          </a:solidFill>
                          <a:latin typeface="Inter"/>
                          <a:ea typeface="Inter"/>
                          <a:cs typeface="Inter"/>
                          <a:sym typeface="Inter"/>
                        </a:rPr>
                        <a:t>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88" name="Google Shape;88;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89" name="Google Shape;89;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279838" y="582125"/>
          <a:ext cx="3000000" cy="3000000"/>
        </p:xfrm>
        <a:graphic>
          <a:graphicData uri="http://schemas.openxmlformats.org/drawingml/2006/table">
            <a:tbl>
              <a:tblPr>
                <a:noFill/>
                <a:tableStyleId>{E134F7E8-CB5A-433E-9982-C6CEFB000F80}</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Comparing African Independence Movements</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2.49 Evaluate the causes and consequences of dissent, disruption and resistance to colonization across Africa, including Ethiopia in the 19th and 20th centuries. </a:t>
                      </a:r>
                      <a:endParaRPr sz="12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rPr lang="en" sz="1200">
                          <a:solidFill>
                            <a:schemeClr val="dk1"/>
                          </a:solidFill>
                          <a:latin typeface="Inter"/>
                          <a:ea typeface="Inter"/>
                          <a:cs typeface="Inter"/>
                          <a:sym typeface="Inter"/>
                        </a:rPr>
                        <a:t>2.52 Analyze the effects and legacy of settler colonialism in Kenya and Australia, including the displacement and marginalization of indigenous peoples, the exploitation of natural resources and the suppression of traditional cultural practices, and analyze the role of resistance movements on the struggle for independence and self-determination.</a:t>
                      </a:r>
                      <a:endParaRPr sz="12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rPr lang="en" sz="1200">
                          <a:solidFill>
                            <a:schemeClr val="dk1"/>
                          </a:solidFill>
                          <a:latin typeface="Inter"/>
                          <a:ea typeface="Inter"/>
                          <a:cs typeface="Inter"/>
                          <a:sym typeface="Inter"/>
                        </a:rPr>
                        <a:t>2.76 Compare the approaches of different leaders in promoting African unity and independence in the 20th century, including the impact of the Pan-African movement on African nations and communities globally.</a:t>
                      </a:r>
                      <a:endParaRPr sz="12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rPr lang="en" sz="1200">
                          <a:solidFill>
                            <a:schemeClr val="dk1"/>
                          </a:solidFill>
                          <a:latin typeface="Inter"/>
                          <a:ea typeface="Inter"/>
                          <a:cs typeface="Inter"/>
                          <a:sym typeface="Inter"/>
                        </a:rPr>
                        <a:t>2.77 Evaluate the causes and impact of at least two African independence movements, such as those in the Democratic Republic of Congo, Angola, Kenya, Ghana, Algeria or Nigeria.</a:t>
                      </a:r>
                      <a:endParaRPr sz="1200">
                        <a:solidFill>
                          <a:schemeClr val="dk1"/>
                        </a:solidFill>
                        <a:latin typeface="Inter"/>
                        <a:ea typeface="Inter"/>
                        <a:cs typeface="Inter"/>
                        <a:sym typeface="Inter"/>
                      </a:endParaRPr>
                    </a:p>
                    <a:p>
                      <a:pPr indent="0" lvl="0" marL="0" rtl="0" algn="l">
                        <a:lnSpc>
                          <a:spcPct val="100000"/>
                        </a:lnSpc>
                        <a:spcBef>
                          <a:spcPts val="1000"/>
                        </a:spcBef>
                        <a:spcAft>
                          <a:spcPts val="0"/>
                        </a:spcAft>
                        <a:buNone/>
                      </a:pPr>
                      <a:r>
                        <a:rPr lang="en" sz="1200">
                          <a:solidFill>
                            <a:schemeClr val="dk1"/>
                          </a:solidFill>
                          <a:latin typeface="Inter"/>
                          <a:ea typeface="Inter"/>
                          <a:cs typeface="Inter"/>
                          <a:sym typeface="Inter"/>
                        </a:rPr>
                        <a:t>2.79 Evaluate the efficacy of the ideologies and methodologies of at least three nationalist leaders, including Mahatma Gandhi and Ho Chi Minh.</a:t>
                      </a:r>
                      <a:endParaRPr sz="1200">
                        <a:solidFill>
                          <a:schemeClr val="dk1"/>
                        </a:solidFill>
                        <a:latin typeface="Inter"/>
                        <a:ea typeface="Inter"/>
                        <a:cs typeface="Inter"/>
                        <a:sym typeface="Inter"/>
                      </a:endParaRPr>
                    </a:p>
                    <a:p>
                      <a:pPr indent="0" lvl="0" marL="0" rtl="0" algn="l">
                        <a:lnSpc>
                          <a:spcPct val="100000"/>
                        </a:lnSpc>
                        <a:spcBef>
                          <a:spcPts val="1000"/>
                        </a:spcBef>
                        <a:spcAft>
                          <a:spcPts val="1000"/>
                        </a:spcAft>
                        <a:buNone/>
                      </a:pPr>
                      <a:r>
                        <a:rPr lang="en" sz="1200">
                          <a:solidFill>
                            <a:schemeClr val="dk1"/>
                          </a:solidFill>
                          <a:latin typeface="Inter"/>
                          <a:ea typeface="Inter"/>
                          <a:cs typeface="Inter"/>
                          <a:sym typeface="Inter"/>
                        </a:rPr>
                        <a:t>2.85 Analyze economic exploitation during the Cold War and decolonization eras, and evaluate the efficacy of different forms of resistance.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92" name="Google Shape;92;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93" name="Google Shape;93;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